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6" r:id="rId2"/>
    <p:sldId id="287" r:id="rId3"/>
    <p:sldId id="295" r:id="rId4"/>
    <p:sldId id="290" r:id="rId5"/>
    <p:sldId id="293" r:id="rId6"/>
    <p:sldId id="296" r:id="rId7"/>
    <p:sldId id="294" r:id="rId8"/>
    <p:sldId id="291" r:id="rId9"/>
    <p:sldId id="323" r:id="rId10"/>
    <p:sldId id="297" r:id="rId11"/>
    <p:sldId id="299" r:id="rId12"/>
    <p:sldId id="301" r:id="rId13"/>
    <p:sldId id="300" r:id="rId14"/>
    <p:sldId id="325" r:id="rId15"/>
    <p:sldId id="324" r:id="rId16"/>
    <p:sldId id="326" r:id="rId17"/>
    <p:sldId id="327" r:id="rId18"/>
    <p:sldId id="328" r:id="rId19"/>
    <p:sldId id="320" r:id="rId20"/>
    <p:sldId id="329" r:id="rId21"/>
    <p:sldId id="302" r:id="rId22"/>
    <p:sldId id="303" r:id="rId23"/>
    <p:sldId id="304" r:id="rId24"/>
    <p:sldId id="306" r:id="rId25"/>
    <p:sldId id="307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BC"/>
    <a:srgbClr val="DEDFCD"/>
    <a:srgbClr val="C0C0C0"/>
    <a:srgbClr val="1D208F"/>
    <a:srgbClr val="211E54"/>
    <a:srgbClr val="F4E59C"/>
    <a:srgbClr val="DDDDDD"/>
    <a:srgbClr val="B2B2B2"/>
    <a:srgbClr val="D476D6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87" d="100"/>
          <a:sy n="87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C2AC-B8DC-46A8-9F39-41666763FDB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6DE95-E85B-4909-BCDC-7F8C00C95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44A73EB-9417-48F4-9623-308035D82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39" descr="original_metal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2EF-8F11-4745-B03A-8525837D2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1F63-13B4-4935-9D09-E94C5AF61E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FAAD4-296E-48DD-A8E1-7867F4D106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257CFDB-76AD-4A4C-A13B-8740C2159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820B-C18D-4833-A196-2E5D25F97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29F6B-BB06-49C0-9FD8-508035FEA1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076DF-CA7C-4D28-AE7C-DD4349F79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DE1-35F8-4542-AB4C-98032DE4BC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CC32-1A6E-4163-B5C4-CD0E62EEF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МХК Бакутина Е.И.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6E0-56AE-4CE8-9510-CB2DE41386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7" descr="Bitmap_128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5486400" cy="4267200"/>
          </a:xfrm>
          <a:prstGeom prst="rect">
            <a:avLst/>
          </a:prstGeom>
        </p:spPr>
      </p:pic>
      <p:sp>
        <p:nvSpPr>
          <p:cNvPr id="12" name="Rectangle 8"/>
          <p:cNvSpPr/>
          <p:nvPr userDrawn="1"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Учитель МХК Бакутина Е.И.</a:t>
            </a: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109F13-B12F-411D-8965-9F8890FBE1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dic.academic.ru/pictures/enc_pictures/i_352.jpg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Sacred 2" pitchFamily="2" charset="0"/>
              </a:rPr>
              <a:t>Древний мир</a:t>
            </a:r>
            <a:endParaRPr lang="en-US" sz="4800" dirty="0">
              <a:latin typeface="Sacred 2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Sacred 2" pitchFamily="2" charset="0"/>
              </a:rPr>
              <a:t>Древняя Индия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4400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Храм</a:t>
            </a:r>
            <a:r>
              <a:rPr lang="ru-RU" sz="2400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модель Вселенной.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004048" y="1412776"/>
            <a:ext cx="3786214" cy="12241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Храм Шивы </a:t>
            </a:r>
          </a:p>
          <a:p>
            <a:pPr marL="0" algn="ctr">
              <a:buNone/>
            </a:pP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Кадарья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Махадева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Кхаджурахо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&amp;Kcy;&amp;acy;&amp;dcy;&amp;zhcy;&amp;ucy;&amp;rcy;&amp;acy;&amp;khcy;&amp;ocy;. &amp;Kcy;&amp;acy;&amp;ncy;&amp;dcy;&amp;acy;&amp;rcy;&amp;softcy;&amp;yacy; &amp;Mcy;&amp;acy;&amp;khcy;&amp;acy;&amp;dcy;&amp;iecy;&amp;vcy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85720" y="1000108"/>
            <a:ext cx="4530365" cy="52621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7" name="Рисунок 6" descr="http://img.tourister.ru/files/2/8/3/3/0/1/8/clones/653_870_fixedwid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40719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716016" y="764704"/>
            <a:ext cx="4070454" cy="29523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Кхаджурахо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Центральной Индии – место, где расположен огромный храмовый комплекс.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950-1050 гг.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свыше 80 сооружений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сохранилось лишь 24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систематические раскопки были начаты в 1906 году.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.tourister.ru/files/1/4/7/6/7/7/6/clones/703_870_fixedwid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204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g.tourister.ru/files/2/8/3/3/0/1/7/clones/653_870_fixedwidt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92519" cy="558574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788024" y="1340768"/>
            <a:ext cx="4000500" cy="263921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обнаружены в 1838 году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осквернены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мусульманскими захватчиками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Всемирная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известность пришла к храмам только в 20-м веке.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ocuments\МХК\Древний мир\Инди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Цоколь</a:t>
            </a:r>
            <a:endParaRPr lang="ru-RU" dirty="0"/>
          </a:p>
        </p:txBody>
      </p:sp>
      <p:pic>
        <p:nvPicPr>
          <p:cNvPr id="6146" name="Picture 2" descr="C:\Users\Анастасия\Documents\МХК\Древний мир\Индия\Khram-Lakshmana-Laksh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600856" cy="2664296"/>
          </a:xfrm>
          <a:prstGeom prst="rect">
            <a:avLst/>
          </a:prstGeom>
          <a:noFill/>
        </p:spPr>
      </p:pic>
      <p:pic>
        <p:nvPicPr>
          <p:cNvPr id="6147" name="Picture 3" descr="C:\Users\Анастасия\Documents\МХК\Древний мир\Индия\DSC_0605-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4077395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Ниши в стенах</a:t>
            </a:r>
            <a:endParaRPr lang="ru-RU" dirty="0"/>
          </a:p>
        </p:txBody>
      </p:sp>
      <p:pic>
        <p:nvPicPr>
          <p:cNvPr id="7170" name="Picture 2" descr="C:\Users\Анастасия\Documents\МХК\Древний мир\Индия\i_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933700" cy="3905250"/>
          </a:xfrm>
          <a:prstGeom prst="rect">
            <a:avLst/>
          </a:prstGeom>
          <a:noFill/>
        </p:spPr>
      </p:pic>
      <p:pic>
        <p:nvPicPr>
          <p:cNvPr id="7171" name="Picture 3" descr="C:\Users\Анастасия\Documents\МХК\Древний мир\Индия\1024px-Khajurah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540105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Колонны</a:t>
            </a:r>
            <a:endParaRPr lang="ru-RU" dirty="0"/>
          </a:p>
        </p:txBody>
      </p:sp>
      <p:pic>
        <p:nvPicPr>
          <p:cNvPr id="8194" name="Picture 2" descr="C:\Users\Анастасия\Documents\МХК\Древний мир\Индия\kandarya-mahad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5616624" cy="653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Колонны</a:t>
            </a:r>
            <a:endParaRPr lang="ru-RU" dirty="0"/>
          </a:p>
        </p:txBody>
      </p:sp>
      <p:pic>
        <p:nvPicPr>
          <p:cNvPr id="9220" name="Picture 4" descr="C:\Users\Анастасия\Documents\МХК\Древний мир\Индия\23500674d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4936" cy="561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Колонны</a:t>
            </a:r>
            <a:endParaRPr lang="ru-RU" dirty="0"/>
          </a:p>
        </p:txBody>
      </p:sp>
      <p:pic>
        <p:nvPicPr>
          <p:cNvPr id="10242" name="Picture 2" descr="C:\Users\Анастасия\Documents\МХК\Древний мир\Индия\23500704t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75881" cy="5229200"/>
          </a:xfrm>
          <a:prstGeom prst="rect">
            <a:avLst/>
          </a:prstGeom>
          <a:noFill/>
        </p:spPr>
      </p:pic>
      <p:pic>
        <p:nvPicPr>
          <p:cNvPr id="10243" name="Picture 3" descr="C:\Users\Анастасия\Documents\МХК\Древний мир\Индия\1299001704_khram_ljubv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486749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img.tourister.ru/files/2/8/3/3/0/2/2/clones/870_653_fixedwidt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696744" cy="502640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75656" y="5301208"/>
            <a:ext cx="6372200" cy="9446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возведении каменного храма строители воспроизводили конструкции древних деревянных храмов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Древней Индии</a:t>
            </a:r>
            <a:endParaRPr lang="en-US" dirty="0"/>
          </a:p>
        </p:txBody>
      </p:sp>
      <p:pic>
        <p:nvPicPr>
          <p:cNvPr id="1026" name="Picture 2" descr="C:\Users\Анастасия\Documents\МХК\Древний мир\Индия\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51640"/>
            <a:ext cx="5580112" cy="570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ocuments\МХК\Древний мир\Индия\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10" y="548680"/>
            <a:ext cx="919021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.tourister.ru/files/1/4/7/6/6/8/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657971" cy="4993478"/>
          </a:xfrm>
          <a:prstGeom prst="rect">
            <a:avLst/>
          </a:prstGeom>
          <a:noFill/>
          <a:ln w="127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5589240"/>
            <a:ext cx="757242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Лакшмана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Lakshman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Temple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- самый старый храм западной группы. Построен он был приблизительно в 950 году н.э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85720" y="5000636"/>
            <a:ext cx="8401080" cy="12144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Основание храма лежит на массивной плите украшенной интересными барельефами, повествующими о военных походах армии великой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Чандельской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династии.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724128" cy="2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http://img.tourister.ru/files/2/8/3/3/0/3/4/clones/870_454_fixedwidth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851920" y="2564904"/>
            <a:ext cx="4968552" cy="241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Барельефы храма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1472" y="5588588"/>
            <a:ext cx="592932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центре барельефа изображен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Вараха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одно из воплощений Бога Вишну.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5470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499545" cy="34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5805264"/>
            <a:ext cx="6681806" cy="5000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искусно выполненные, водостоки храма</a:t>
            </a:r>
          </a:p>
          <a:p>
            <a:endParaRPr lang="ru-RU" dirty="0"/>
          </a:p>
        </p:txBody>
      </p:sp>
      <p:pic>
        <p:nvPicPr>
          <p:cNvPr id="6" name="Рисунок 5" descr="http://img.tourister.ru/files/1/4/7/6/7/6/8/clones/870_653_fixedwidth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067944" y="2204864"/>
            <a:ext cx="4343467" cy="34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tourister.ru/files/1/4/7/6/7/4/5/clones/870_653_fixedwid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248472" cy="34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3" y="4941168"/>
            <a:ext cx="8196165" cy="170973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Внутри храма атмосфера волшебная. Из небольших окон храма струится рассеянный свет. Он выхватывает из мрака прекрасно сохранившиеся фигуры небесных танцовщиц и богов. Эти барельефы притягивают взгляды и завораживают посетителей этого священного места.</a:t>
            </a:r>
          </a:p>
          <a:p>
            <a:endParaRPr lang="ru-RU" dirty="0"/>
          </a:p>
        </p:txBody>
      </p:sp>
      <p:pic>
        <p:nvPicPr>
          <p:cNvPr id="6" name="Рисунок 5" descr="http://img.tourister.ru/files/2/8/3/3/0/4/6/clones/756_870_fixedwidth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27584" y="116632"/>
            <a:ext cx="428628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652120" y="2636912"/>
            <a:ext cx="2357454" cy="646331"/>
          </a:xfrm>
          <a:prstGeom prst="rect">
            <a:avLst/>
          </a:prstGeom>
          <a:solidFill>
            <a:srgbClr val="EFEEBC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«Человек –лев»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нкарнаци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Вишну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86380" y="1357298"/>
            <a:ext cx="3614734" cy="28637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храмом стоит каменный павильон, построенный между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в.в. Внутри статуя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Вараха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воплощением Бога Вишну в образе Вепря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.tourister.ru/files/2/8/3/3/1/6/8/clones/653_870_fixedwidth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0034" y="1000108"/>
            <a:ext cx="4143404" cy="5429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.tourister.ru/files/2/8/3/3/1/6/8/clones/653_870_fixedwidth.jpg"/>
          <p:cNvPicPr/>
          <p:nvPr/>
        </p:nvPicPr>
        <p:blipFill>
          <a:blip r:embed="rId2" cstate="print"/>
          <a:srcRect l="26841" t="40227" r="23370" b="14232"/>
          <a:stretch>
            <a:fillRect/>
          </a:stretch>
        </p:blipFill>
        <p:spPr bwMode="auto">
          <a:xfrm>
            <a:off x="5580112" y="2204864"/>
            <a:ext cx="3240360" cy="39233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16080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img.tourister.ru/files/2/8/3/3/1/6/4/clones/870_653_fixedwidth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260648"/>
            <a:ext cx="8496944" cy="637759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4000500" cy="785818"/>
          </a:xfrm>
          <a:solidFill>
            <a:srgbClr val="DEDFC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в </a:t>
            </a:r>
            <a:r>
              <a:rPr lang="ru-RU" sz="2000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Мохенджо-Даро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Реконструкция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тыс. до н.э.</a:t>
            </a:r>
          </a:p>
          <a:p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2530" name="Picture 2" descr="http://www.ancienthistory.spb.ru/images/life/rekonstrykcia-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1124744"/>
            <a:ext cx="4138685" cy="5256990"/>
          </a:xfrm>
          <a:prstGeom prst="rect">
            <a:avLst/>
          </a:prstGeom>
          <a:noFill/>
        </p:spPr>
      </p:pic>
      <p:pic>
        <p:nvPicPr>
          <p:cNvPr id="5" name="Picture 2" descr="http://www.ancienthistory.spb.ru/images/religion/india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6016" y="1196752"/>
            <a:ext cx="4129618" cy="349641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788024" y="260648"/>
            <a:ext cx="3929628" cy="720080"/>
          </a:xfrm>
          <a:solidFill>
            <a:srgbClr val="DEDFC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купальня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Мохенджо-Даро</a:t>
            </a:r>
            <a:endParaRPr lang="ru-RU" sz="2000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0"/>
            <a:ext cx="7429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cred 2" pitchFamily="2" charset="0"/>
              </a:rPr>
              <a:t>И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cred 2" pitchFamily="2" charset="0"/>
              </a:rPr>
              <a:t>ндуизм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16212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До сих пор 80% населения </a:t>
            </a:r>
            <a:r>
              <a:rPr lang="ru-RU" sz="2400" dirty="0" smtClean="0"/>
              <a:t>Индии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</a:t>
            </a:r>
            <a:r>
              <a:rPr lang="ru-RU" sz="2400" dirty="0" smtClean="0"/>
              <a:t>- </a:t>
            </a:r>
            <a:r>
              <a:rPr lang="ru-RU" sz="2400" dirty="0" smtClean="0"/>
              <a:t>индуисты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i="1" dirty="0" smtClean="0"/>
              <a:t>Священные тексты </a:t>
            </a:r>
            <a:r>
              <a:rPr lang="ru-RU" sz="2400" i="1" dirty="0" smtClean="0"/>
              <a:t>– Веды </a:t>
            </a:r>
            <a:r>
              <a:rPr lang="ru-RU" sz="2400" i="1" dirty="0" smtClean="0"/>
              <a:t>(«Знание</a:t>
            </a:r>
            <a:r>
              <a:rPr lang="ru-RU" sz="2400" i="1" dirty="0" smtClean="0"/>
              <a:t>»),4 книги-тома. </a:t>
            </a:r>
          </a:p>
          <a:p>
            <a:pPr>
              <a:buNone/>
            </a:pPr>
            <a:r>
              <a:rPr lang="ru-RU" sz="1900" i="1" dirty="0" smtClean="0"/>
              <a:t>     Основным </a:t>
            </a:r>
            <a:r>
              <a:rPr lang="ru-RU" sz="1900" i="1" dirty="0" smtClean="0"/>
              <a:t>содержанием  являются тексты религиозных песен, заклинаний и описания религиозных обрядов. Создавались в конце II-го - в начале I-го тысячелетия до н.э. </a:t>
            </a:r>
            <a:endParaRPr lang="ru-RU" sz="2400" i="1" dirty="0" smtClean="0"/>
          </a:p>
          <a:p>
            <a:r>
              <a:rPr lang="ru-RU" sz="2400" dirty="0" smtClean="0"/>
              <a:t>Главные черты религии:</a:t>
            </a:r>
          </a:p>
          <a:p>
            <a:pPr>
              <a:buNone/>
            </a:pPr>
            <a:r>
              <a:rPr lang="ru-RU" sz="2400" dirty="0" smtClean="0"/>
              <a:t>Добродетели - </a:t>
            </a:r>
            <a:r>
              <a:rPr lang="ru-RU" sz="2400" i="1" dirty="0" smtClean="0"/>
              <a:t>гостеприимство</a:t>
            </a:r>
            <a:r>
              <a:rPr lang="ru-RU" sz="2400" i="1" dirty="0" smtClean="0"/>
              <a:t>, милосердие, честность</a:t>
            </a:r>
            <a:r>
              <a:rPr lang="ru-RU" sz="2400" dirty="0" smtClean="0"/>
              <a:t>, </a:t>
            </a:r>
            <a:r>
              <a:rPr lang="ru-RU" sz="2400" i="1" dirty="0" smtClean="0"/>
              <a:t>набожность,</a:t>
            </a:r>
            <a:r>
              <a:rPr lang="ru-RU" sz="2400" dirty="0" smtClean="0"/>
              <a:t> из </a:t>
            </a:r>
            <a:r>
              <a:rPr lang="ru-RU" sz="2400" dirty="0" smtClean="0"/>
              <a:t>этого вытекает: </a:t>
            </a:r>
            <a:r>
              <a:rPr lang="ru-RU" sz="2400" i="1" dirty="0" smtClean="0"/>
              <a:t>соблюдение правил культа, паломничества, обязательства содержать брахманов</a:t>
            </a:r>
            <a:r>
              <a:rPr lang="ru-RU" sz="2400" dirty="0" smtClean="0"/>
              <a:t> и </a:t>
            </a:r>
            <a:r>
              <a:rPr lang="ru-RU" sz="2400" i="1" dirty="0" smtClean="0"/>
              <a:t>священных </a:t>
            </a:r>
            <a:r>
              <a:rPr lang="ru-RU" sz="2400" i="1" dirty="0" smtClean="0"/>
              <a:t>коров.</a:t>
            </a:r>
          </a:p>
          <a:p>
            <a:pPr>
              <a:buNone/>
            </a:pPr>
            <a:r>
              <a:rPr lang="ru-RU" sz="2400" i="1" dirty="0" smtClean="0"/>
              <a:t>Соблюдение табу в общении с неприкасаемыми или в употреблении запрещенных блюд (не только мяса, но и любой пищи, до которой дотрагивались лица низшей касты</a:t>
            </a:r>
            <a:r>
              <a:rPr lang="ru-RU" sz="2400" i="1" dirty="0" smtClean="0"/>
              <a:t>).</a:t>
            </a:r>
            <a:endParaRPr lang="ru-RU" sz="2400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 descr="C:\Users\Анастасия\Documents\МХК\Древний мир\Индия\1322909705_karma1.jpg"/>
          <p:cNvPicPr>
            <a:picLocks noChangeAspect="1" noChangeArrowheads="1"/>
          </p:cNvPicPr>
          <p:nvPr/>
        </p:nvPicPr>
        <p:blipFill>
          <a:blip r:embed="rId2" cstate="print"/>
          <a:srcRect b="7407"/>
          <a:stretch>
            <a:fillRect/>
          </a:stretch>
        </p:blipFill>
        <p:spPr bwMode="auto">
          <a:xfrm>
            <a:off x="5926951" y="476672"/>
            <a:ext cx="321704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Sacred 2" pitchFamily="2" charset="0"/>
              </a:rPr>
              <a:t>Индуизм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smtClean="0"/>
              <a:t>Необходимости </a:t>
            </a:r>
            <a:r>
              <a:rPr lang="ru-RU" sz="2400" i="1" dirty="0" smtClean="0"/>
              <a:t>деления общества на иерархические </a:t>
            </a:r>
            <a:r>
              <a:rPr lang="ru-RU" sz="2400" i="1" dirty="0" smtClean="0"/>
              <a:t>группы – касты: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Соблюдение табу в общении с неприкасаемыми или в употреблении запрещенных блюд (не только мяса, но и любой пищи, до которой дотрагивались лица низшей касты</a:t>
            </a:r>
            <a:r>
              <a:rPr lang="ru-RU" sz="2400" i="1" dirty="0" smtClean="0"/>
              <a:t>).</a:t>
            </a:r>
            <a:endParaRPr lang="ru-RU" sz="2400" i="1" dirty="0" smtClean="0"/>
          </a:p>
          <a:p>
            <a:r>
              <a:rPr lang="ru-RU" sz="2400" i="1" dirty="0" smtClean="0"/>
              <a:t> Жалость</a:t>
            </a:r>
            <a:r>
              <a:rPr lang="ru-RU" sz="2400" i="1" dirty="0" smtClean="0"/>
              <a:t>, прощение и дружеское </a:t>
            </a:r>
            <a:r>
              <a:rPr lang="ru-RU" sz="2400" i="1" dirty="0" smtClean="0"/>
              <a:t>участие.</a:t>
            </a:r>
            <a:endParaRPr lang="ru-RU" sz="2400" i="1" dirty="0" smtClean="0"/>
          </a:p>
          <a:p>
            <a:endParaRPr lang="ru-RU" sz="2400" dirty="0" smtClean="0"/>
          </a:p>
          <a:p>
            <a:pPr algn="ctr">
              <a:buNone/>
            </a:pPr>
            <a:endParaRPr lang="ru-RU" sz="2400" i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настасия\Documents\МХК\Древний мир\Индия\image3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2448272" cy="207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643570" y="1857364"/>
            <a:ext cx="3214710" cy="28677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Бог Брахма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–создатель и правитель мира. Он дал людям законы.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Отвечает за вечный калейдоскоп природных форм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3554" name="Picture 2" descr="http://linneabhag.blogg.se/images/2012/460px-brahma_muse_guimet_25971_19919009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20" y="928670"/>
            <a:ext cx="4004564" cy="5214947"/>
          </a:xfrm>
          <a:prstGeom prst="rect">
            <a:avLst/>
          </a:prstGeom>
          <a:noFill/>
        </p:spPr>
      </p:pic>
      <p:pic>
        <p:nvPicPr>
          <p:cNvPr id="23556" name="Picture 4" descr="http://fr.academic.ru/pictures/frwiki/66/Brahma_Mus%C3%A9e_Guimet_1197_1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4282" y="928670"/>
            <a:ext cx="4249238" cy="5214974"/>
          </a:xfrm>
          <a:prstGeom prst="rect">
            <a:avLst/>
          </a:prstGeom>
          <a:noFill/>
        </p:spPr>
      </p:pic>
      <p:pic>
        <p:nvPicPr>
          <p:cNvPr id="23558" name="Picture 6" descr="http://oxmedia.oxford.emory.edu/studentwiki/images/b/b8/Brahma_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85720" y="857232"/>
            <a:ext cx="3887815" cy="5643601"/>
          </a:xfrm>
          <a:prstGeom prst="rect">
            <a:avLst/>
          </a:prstGeom>
          <a:noFill/>
        </p:spPr>
      </p:pic>
      <p:pic>
        <p:nvPicPr>
          <p:cNvPr id="23560" name="Picture 8" descr="http://i078.radikal.ru/1107/35/796e44623a3d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0" y="1428736"/>
            <a:ext cx="5500694" cy="36793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188640"/>
            <a:ext cx="6258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cred 2" pitchFamily="2" charset="0"/>
              </a:rPr>
              <a:t>Пантеон индуизма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  <a:latin typeface="Sacred 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357818" y="2000240"/>
            <a:ext cx="3643310" cy="32861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 Шива - грозный носитель космической энергии, которая и созидает, и разрушает. Шива может погубить, а может и спасти.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ancienthistory.spb.ru/images/religion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643338" cy="46065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1508" name="Picture 4" descr="http://1.bp.blogspot.com/_gNeR66mojR0/RZY4M8-1aDI/AAAAAAAAAWI/71aIVpu5vRU/s400/DSC0175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b="17386"/>
          <a:stretch>
            <a:fillRect/>
          </a:stretch>
        </p:blipFill>
        <p:spPr bwMode="auto">
          <a:xfrm>
            <a:off x="285720" y="785794"/>
            <a:ext cx="4614583" cy="507209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508216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Шива .VIII-IX вв.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Штат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Химачал-Прадеш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Индия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Латунь.</a:t>
            </a: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10" name="Рисунок 9" descr="«Танцующий бог Шива». Бронза. 11–12 вв.">
            <a:hlinkClick r:id="rId5"/>
          </p:cNvPr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67544" y="548680"/>
            <a:ext cx="4621862" cy="54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4048" y="5517232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«Танцующий бог Шива».</a:t>
            </a:r>
            <a:endParaRPr lang="en-US" i="1" dirty="0" smtClean="0"/>
          </a:p>
          <a:p>
            <a:pPr algn="ctr"/>
            <a:r>
              <a:rPr lang="ru-RU" i="1" dirty="0" smtClean="0"/>
              <a:t> Бронза. 11–12 вв.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5004048" y="1412776"/>
            <a:ext cx="3747266" cy="171280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Бог Вишну - хранитель спасает людей от разных бедствий, например от потопа.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ancienthistory.spb.ru/images/religion/1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34" y="428604"/>
            <a:ext cx="3019879" cy="5357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28662" y="5715016"/>
            <a:ext cx="2000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Вишну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VII в.  Пакистан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Бронза</a:t>
            </a:r>
          </a:p>
        </p:txBody>
      </p:sp>
      <p:pic>
        <p:nvPicPr>
          <p:cNvPr id="17412" name="Picture 4" descr="http://c1planetsavecom.wpengine.netdna-cdn.com/files/2007/09/vish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85720" y="1071546"/>
            <a:ext cx="4557064" cy="3929090"/>
          </a:xfrm>
          <a:prstGeom prst="rect">
            <a:avLst/>
          </a:prstGeom>
          <a:noFill/>
        </p:spPr>
      </p:pic>
      <p:pic>
        <p:nvPicPr>
          <p:cNvPr id="17414" name="Picture 6" descr="http://img.lenta.ru/news/2007/12/24/vishnu/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4500594" cy="3377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e83158b60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1469453" cy="1922038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415808" y="836712"/>
            <a:ext cx="17281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Лакшми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(«Богатство», «Счастье», «Красота»)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жена Вишну, богиня богатства, счастья и красоты.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7" name="Picture 11" descr="durg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1440160" cy="1931032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427984" y="908720"/>
            <a:ext cx="14401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Парвати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(«Горная»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жена Шивы, богиня мести и справедливости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9" name="Picture 13" descr="sarasva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1398506" cy="1928242"/>
          </a:xfrm>
          <a:prstGeom prst="rect">
            <a:avLst/>
          </a:prstGeom>
          <a:noFill/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03648" y="908720"/>
            <a:ext cx="1412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Сарасвати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(«Изящная»)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жена Брахмы, богиня мудрости и красноречия, покровительница всех, кто учится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499992" y="3573016"/>
            <a:ext cx="1441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Ганеша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(«Начальник свиты») - сын Шивы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Парвати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бог удачи и предпринимательства.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6" descr="14047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573016"/>
            <a:ext cx="1584108" cy="2111480"/>
          </a:xfrm>
          <a:prstGeom prst="rect">
            <a:avLst/>
          </a:prstGeom>
          <a:noFill/>
        </p:spPr>
      </p:pic>
      <p:pic>
        <p:nvPicPr>
          <p:cNvPr id="4113" name="Picture 17" descr="ka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1" y="3573016"/>
            <a:ext cx="1567221" cy="2088232"/>
          </a:xfrm>
          <a:prstGeom prst="rect">
            <a:avLst/>
          </a:prstGeom>
          <a:noFill/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524328" y="3717032"/>
            <a:ext cx="14414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Кама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(«Любовь») - сын Вишну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Лакшми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бог любви.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457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Древний мир</vt:lpstr>
      <vt:lpstr>Карта Древней Индии</vt:lpstr>
      <vt:lpstr>Слайд 3</vt:lpstr>
      <vt:lpstr>Слайд 4</vt:lpstr>
      <vt:lpstr>Индуизм</vt:lpstr>
      <vt:lpstr>Слайд 6</vt:lpstr>
      <vt:lpstr>Слайд 7</vt:lpstr>
      <vt:lpstr>Слайд 8</vt:lpstr>
      <vt:lpstr>Слайд 9</vt:lpstr>
      <vt:lpstr>Храм - модель Вселенной.</vt:lpstr>
      <vt:lpstr>Слайд 11</vt:lpstr>
      <vt:lpstr>Слайд 12</vt:lpstr>
      <vt:lpstr>Слайд 13</vt:lpstr>
      <vt:lpstr>Цоколь</vt:lpstr>
      <vt:lpstr>Ниши в стенах</vt:lpstr>
      <vt:lpstr>Колонны</vt:lpstr>
      <vt:lpstr>Колонны</vt:lpstr>
      <vt:lpstr>Колонны</vt:lpstr>
      <vt:lpstr>Слайд 19</vt:lpstr>
      <vt:lpstr>Слайд 20</vt:lpstr>
      <vt:lpstr>Слайд 21</vt:lpstr>
      <vt:lpstr>Слайд 22</vt:lpstr>
      <vt:lpstr>Барельефы храма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TEMPLATE</dc:title>
  <dc:creator>Grey Wolf</dc:creator>
  <cp:lastModifiedBy>Анастасия</cp:lastModifiedBy>
  <cp:revision>112</cp:revision>
  <dcterms:created xsi:type="dcterms:W3CDTF">2001-12-31T21:09:43Z</dcterms:created>
  <dcterms:modified xsi:type="dcterms:W3CDTF">2014-10-14T19:34:17Z</dcterms:modified>
</cp:coreProperties>
</file>