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A23-538A-4749-821B-6EF1C64BC48D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15A4-E09F-4E16-9D1A-40A7402CE2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A23-538A-4749-821B-6EF1C64BC48D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15A4-E09F-4E16-9D1A-40A7402CE2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A23-538A-4749-821B-6EF1C64BC48D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15A4-E09F-4E16-9D1A-40A7402CE2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A23-538A-4749-821B-6EF1C64BC48D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15A4-E09F-4E16-9D1A-40A7402CE2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A23-538A-4749-821B-6EF1C64BC48D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15A4-E09F-4E16-9D1A-40A7402CE2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A23-538A-4749-821B-6EF1C64BC48D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15A4-E09F-4E16-9D1A-40A7402CE2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A23-538A-4749-821B-6EF1C64BC48D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15A4-E09F-4E16-9D1A-40A7402CE2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A23-538A-4749-821B-6EF1C64BC48D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15A4-E09F-4E16-9D1A-40A7402CE2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A23-538A-4749-821B-6EF1C64BC48D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15A4-E09F-4E16-9D1A-40A7402CE2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A23-538A-4749-821B-6EF1C64BC48D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15A4-E09F-4E16-9D1A-40A7402CE2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6A23-538A-4749-821B-6EF1C64BC48D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15A4-E09F-4E16-9D1A-40A7402CE2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16A23-538A-4749-821B-6EF1C64BC48D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D15A4-E09F-4E16-9D1A-40A7402CE2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shkola/angliyskiy-yazyk/noun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Plural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Множественное число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08912" cy="114300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 </a:t>
            </a:r>
            <a:r>
              <a:rPr lang="en-US" sz="4400" b="1" dirty="0" smtClean="0"/>
              <a:t>Pronunciation </a:t>
            </a:r>
            <a:endParaRPr lang="ru-RU" sz="4400" b="1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1000100" y="1428736"/>
            <a:ext cx="3749040" cy="457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an insect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a pencil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an umbrella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2"/>
          </p:nvPr>
        </p:nvSpPr>
        <p:spPr>
          <a:xfrm>
            <a:off x="5000628" y="1428736"/>
            <a:ext cx="374904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insect</a:t>
            </a:r>
            <a:r>
              <a:rPr lang="en-US" sz="3200" b="1" dirty="0" smtClean="0">
                <a:solidFill>
                  <a:srgbClr val="FF0000"/>
                </a:solidFill>
              </a:rPr>
              <a:t>s</a:t>
            </a:r>
            <a:r>
              <a:rPr lang="en-US" sz="3200" dirty="0" smtClean="0"/>
              <a:t> </a:t>
            </a:r>
          </a:p>
          <a:p>
            <a:pPr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dog</a:t>
            </a:r>
            <a:r>
              <a:rPr lang="en-US" sz="3200" b="1" dirty="0" smtClean="0">
                <a:solidFill>
                  <a:srgbClr val="FF0000"/>
                </a:solidFill>
              </a:rPr>
              <a:t>s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umbrella</a:t>
            </a:r>
            <a:r>
              <a:rPr lang="en-US" sz="3200" b="1" dirty="0" smtClean="0">
                <a:solidFill>
                  <a:srgbClr val="FF0000"/>
                </a:solidFill>
              </a:rPr>
              <a:t>s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pic>
        <p:nvPicPr>
          <p:cNvPr id="1026" name="Picture 2" descr="C:\Users\Анастасия\Documents\английский\2 класс комарова\5\inse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357298"/>
            <a:ext cx="1000132" cy="979909"/>
          </a:xfrm>
          <a:prstGeom prst="rect">
            <a:avLst/>
          </a:prstGeom>
          <a:noFill/>
        </p:spPr>
      </p:pic>
      <p:pic>
        <p:nvPicPr>
          <p:cNvPr id="1027" name="Picture 3" descr="C:\Users\Анастасия\Documents\английский\2 класс комарова\5\insec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1428736"/>
            <a:ext cx="768718" cy="753175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8143900" y="1500174"/>
            <a:ext cx="611065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[s]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8143900" y="3071810"/>
            <a:ext cx="63831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[z]</a:t>
            </a:r>
            <a:endParaRPr lang="ru-RU" sz="4000" dirty="0"/>
          </a:p>
        </p:txBody>
      </p:sp>
      <p:pic>
        <p:nvPicPr>
          <p:cNvPr id="15" name="Picture 2" descr="C:\Users\Анастасия\Documents\английский\2 класс комарова\5\penc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2500306"/>
            <a:ext cx="725780" cy="734138"/>
          </a:xfrm>
          <a:prstGeom prst="rect">
            <a:avLst/>
          </a:prstGeom>
          <a:noFill/>
        </p:spPr>
      </p:pic>
      <p:pic>
        <p:nvPicPr>
          <p:cNvPr id="16" name="Picture 3" descr="C:\Users\Анастасия\Documents\английский\2 класс комарова\5\pencil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2571744"/>
            <a:ext cx="642942" cy="650346"/>
          </a:xfrm>
          <a:prstGeom prst="rect">
            <a:avLst/>
          </a:prstGeom>
          <a:noFill/>
        </p:spPr>
      </p:pic>
      <p:pic>
        <p:nvPicPr>
          <p:cNvPr id="17" name="Picture 11" descr="C:\Users\Анастасия\Documents\английский\2 класс комарова\5\umbrell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68" y="3714752"/>
            <a:ext cx="785818" cy="691520"/>
          </a:xfrm>
          <a:prstGeom prst="rect">
            <a:avLst/>
          </a:prstGeom>
          <a:noFill/>
        </p:spPr>
      </p:pic>
      <p:pic>
        <p:nvPicPr>
          <p:cNvPr id="18" name="Picture 12" descr="C:\Users\Анастасия\Documents\английский\2 класс комарова\5\umbrella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86644" y="3786190"/>
            <a:ext cx="765868" cy="6739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Alternation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Famil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pat</a:t>
            </a:r>
            <a:r>
              <a:rPr lang="en-US" u="sng" dirty="0" smtClean="0"/>
              <a:t>ch</a:t>
            </a:r>
            <a:endParaRPr lang="ru-RU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Famil</a:t>
            </a:r>
            <a:r>
              <a:rPr lang="en-US" dirty="0" smtClean="0">
                <a:solidFill>
                  <a:srgbClr val="FF0000"/>
                </a:solidFill>
              </a:rPr>
              <a:t>ies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patch</a:t>
            </a:r>
            <a:r>
              <a:rPr lang="en-US" dirty="0" smtClean="0">
                <a:solidFill>
                  <a:srgbClr val="FF0000"/>
                </a:solidFill>
              </a:rPr>
              <a:t>es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2214554"/>
            <a:ext cx="1468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y</a:t>
            </a:r>
            <a:r>
              <a:rPr lang="en-US" sz="3600" dirty="0" smtClean="0">
                <a:sym typeface="Symbol"/>
              </a:rPr>
              <a:t></a:t>
            </a:r>
            <a:r>
              <a:rPr lang="en-US" sz="3600" dirty="0" smtClean="0"/>
              <a:t> </a:t>
            </a:r>
            <a:r>
              <a:rPr lang="en-US" sz="3600" dirty="0" err="1" smtClean="0"/>
              <a:t>ies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143108" y="4143380"/>
            <a:ext cx="3115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ch</a:t>
            </a:r>
            <a:r>
              <a:rPr lang="en-US" sz="3600" dirty="0" smtClean="0"/>
              <a:t>/</a:t>
            </a:r>
            <a:r>
              <a:rPr lang="en-US" sz="3600" dirty="0" err="1" smtClean="0"/>
              <a:t>sh</a:t>
            </a:r>
            <a:r>
              <a:rPr lang="en-US" sz="3600" dirty="0" smtClean="0"/>
              <a:t>/x + </a:t>
            </a:r>
            <a:r>
              <a:rPr lang="en-US" sz="3600" dirty="0" err="1" smtClean="0"/>
              <a:t>es</a:t>
            </a:r>
            <a:r>
              <a:rPr lang="en-US" sz="3600" dirty="0" smtClean="0"/>
              <a:t> [</a:t>
            </a:r>
            <a:r>
              <a:rPr lang="en-US" sz="3600" dirty="0" err="1" smtClean="0"/>
              <a:t>iz</a:t>
            </a:r>
            <a:r>
              <a:rPr lang="en-US" sz="3600" dirty="0" smtClean="0"/>
              <a:t>]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Exceptions</a:t>
            </a:r>
            <a:endParaRPr lang="ru-RU" b="1" dirty="0"/>
          </a:p>
        </p:txBody>
      </p:sp>
      <p:pic>
        <p:nvPicPr>
          <p:cNvPr id="1026" name="Picture 2" descr="C:\Users\Анастасия\Documents\английский\11 класс\form-the-plural-form-in-a-special-w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28736"/>
            <a:ext cx="7915586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US" b="1" dirty="0" smtClean="0"/>
              <a:t>Exceptions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038600" cy="4525963"/>
          </a:xfrm>
        </p:spPr>
        <p:txBody>
          <a:bodyPr>
            <a:noAutofit/>
          </a:bodyPr>
          <a:lstStyle/>
          <a:p>
            <a:pPr algn="ctr" fontAlgn="t">
              <a:buNone/>
            </a:pPr>
            <a:r>
              <a:rPr lang="en-US" sz="1600" b="1" dirty="0" smtClean="0">
                <a:hlinkClick r:id="rId2" tooltip="Имя существительное"/>
              </a:rPr>
              <a:t>Always singular</a:t>
            </a:r>
          </a:p>
          <a:p>
            <a:pPr fontAlgn="t">
              <a:buNone/>
            </a:pPr>
            <a:r>
              <a:rPr lang="ru-RU" sz="1600" b="1" dirty="0" smtClean="0"/>
              <a:t>Существительные</a:t>
            </a:r>
            <a:r>
              <a:rPr lang="ru-RU" sz="1600" b="1" dirty="0"/>
              <a:t>, употребляющиеся только в единственном </a:t>
            </a:r>
            <a:r>
              <a:rPr lang="ru-RU" sz="1600" b="1" dirty="0" smtClean="0"/>
              <a:t>числе</a:t>
            </a:r>
            <a:endParaRPr lang="en-US" sz="1600" b="1" dirty="0" smtClean="0"/>
          </a:p>
          <a:p>
            <a:pPr fontAlgn="t"/>
            <a:r>
              <a:rPr lang="ru-RU" sz="1600" dirty="0" err="1" smtClean="0"/>
              <a:t>sugar</a:t>
            </a:r>
            <a:r>
              <a:rPr lang="ru-RU" sz="1600" dirty="0" smtClean="0"/>
              <a:t> </a:t>
            </a:r>
            <a:r>
              <a:rPr lang="ru-RU" sz="1600" dirty="0"/>
              <a:t>— сахар</a:t>
            </a:r>
          </a:p>
          <a:p>
            <a:pPr fontAlgn="t"/>
            <a:r>
              <a:rPr lang="ru-RU" sz="1600" dirty="0" err="1"/>
              <a:t>iron</a:t>
            </a:r>
            <a:r>
              <a:rPr lang="ru-RU" sz="1600" dirty="0"/>
              <a:t> — железо</a:t>
            </a:r>
          </a:p>
          <a:p>
            <a:pPr fontAlgn="t"/>
            <a:r>
              <a:rPr lang="ru-RU" sz="1600" dirty="0" err="1"/>
              <a:t>love</a:t>
            </a:r>
            <a:r>
              <a:rPr lang="ru-RU" sz="1600" dirty="0"/>
              <a:t> — любовь</a:t>
            </a:r>
          </a:p>
          <a:p>
            <a:pPr fontAlgn="t"/>
            <a:r>
              <a:rPr lang="ru-RU" sz="1600" dirty="0" err="1"/>
              <a:t>friendship</a:t>
            </a:r>
            <a:r>
              <a:rPr lang="ru-RU" sz="1600" dirty="0"/>
              <a:t> — дружба</a:t>
            </a:r>
          </a:p>
          <a:p>
            <a:pPr fontAlgn="t"/>
            <a:r>
              <a:rPr lang="ru-RU" sz="1600" dirty="0" err="1" smtClean="0"/>
              <a:t>advice</a:t>
            </a:r>
            <a:r>
              <a:rPr lang="ru-RU" sz="1600" dirty="0" smtClean="0"/>
              <a:t> </a:t>
            </a:r>
            <a:r>
              <a:rPr lang="ru-RU" sz="1600" dirty="0"/>
              <a:t>— совет, советы</a:t>
            </a:r>
          </a:p>
          <a:p>
            <a:pPr fontAlgn="t"/>
            <a:r>
              <a:rPr lang="ru-RU" sz="1600" dirty="0" err="1"/>
              <a:t>information</a:t>
            </a:r>
            <a:r>
              <a:rPr lang="ru-RU" sz="1600" dirty="0"/>
              <a:t> — информация, сведения</a:t>
            </a:r>
          </a:p>
          <a:p>
            <a:pPr fontAlgn="t"/>
            <a:r>
              <a:rPr lang="ru-RU" sz="1600" dirty="0" err="1"/>
              <a:t>progress</a:t>
            </a:r>
            <a:r>
              <a:rPr lang="ru-RU" sz="1600" dirty="0"/>
              <a:t> — успех. успехи</a:t>
            </a:r>
          </a:p>
          <a:p>
            <a:pPr fontAlgn="t"/>
            <a:r>
              <a:rPr lang="ru-RU" sz="1600" dirty="0" err="1"/>
              <a:t>knowledge</a:t>
            </a:r>
            <a:r>
              <a:rPr lang="ru-RU" sz="1600" dirty="0"/>
              <a:t> — знание, </a:t>
            </a:r>
            <a:r>
              <a:rPr lang="ru-RU" sz="1600" dirty="0" smtClean="0"/>
              <a:t>знания</a:t>
            </a:r>
          </a:p>
          <a:p>
            <a:pPr fontAlgn="t">
              <a:buNone/>
            </a:pPr>
            <a:endParaRPr lang="ru-RU" sz="1600" dirty="0"/>
          </a:p>
          <a:p>
            <a:pPr fontAlgn="t"/>
            <a:r>
              <a:rPr lang="ru-RU" sz="1600" dirty="0" err="1" smtClean="0"/>
              <a:t>news</a:t>
            </a:r>
            <a:r>
              <a:rPr lang="ru-RU" sz="1600" dirty="0" smtClean="0"/>
              <a:t> </a:t>
            </a:r>
            <a:r>
              <a:rPr lang="ru-RU" sz="1600" dirty="0"/>
              <a:t>— новость, новости (употребляется со значением ед.числа, хотя имеет форму мн.числа)</a:t>
            </a:r>
          </a:p>
          <a:p>
            <a:pPr fontAlgn="t"/>
            <a:r>
              <a:rPr lang="ru-RU" sz="1600" dirty="0"/>
              <a:t>Названия наук, оканчивающихся на -</a:t>
            </a:r>
            <a:r>
              <a:rPr lang="ru-RU" sz="1600" dirty="0" err="1"/>
              <a:t>ics</a:t>
            </a:r>
            <a:r>
              <a:rPr lang="ru-RU" sz="1600" dirty="0"/>
              <a:t> (</a:t>
            </a:r>
            <a:r>
              <a:rPr lang="ru-RU" sz="1600" dirty="0" err="1"/>
              <a:t>physics</a:t>
            </a:r>
            <a:r>
              <a:rPr lang="ru-RU" sz="1600" dirty="0"/>
              <a:t> — физика)</a:t>
            </a:r>
          </a:p>
          <a:p>
            <a:pPr fontAlgn="t"/>
            <a:r>
              <a:rPr lang="ru-RU" sz="1600" dirty="0"/>
              <a:t> </a:t>
            </a:r>
            <a:r>
              <a:rPr lang="ru-RU" sz="1600" dirty="0" err="1" smtClean="0"/>
              <a:t>vacation</a:t>
            </a:r>
            <a:r>
              <a:rPr lang="ru-RU" sz="1600" dirty="0" smtClean="0"/>
              <a:t> — каникулы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357298"/>
            <a:ext cx="4038600" cy="4525963"/>
          </a:xfrm>
        </p:spPr>
        <p:txBody>
          <a:bodyPr>
            <a:normAutofit/>
          </a:bodyPr>
          <a:lstStyle/>
          <a:p>
            <a:pPr algn="ctr" fontAlgn="t">
              <a:buNone/>
            </a:pPr>
            <a:r>
              <a:rPr lang="en-US" sz="1600" b="1" dirty="0" smtClean="0">
                <a:hlinkClick r:id="rId2" tooltip="Имя существительное"/>
              </a:rPr>
              <a:t>Always plural</a:t>
            </a:r>
            <a:endParaRPr lang="ru-RU" sz="1600" b="1" dirty="0" smtClean="0">
              <a:hlinkClick r:id="rId2" tooltip="Имя существительное"/>
            </a:endParaRPr>
          </a:p>
          <a:p>
            <a:pPr fontAlgn="t">
              <a:buNone/>
            </a:pPr>
            <a:r>
              <a:rPr lang="ru-RU" sz="1600" b="1" dirty="0" smtClean="0"/>
              <a:t>Существительные, употребляющиеся только во множественном числе</a:t>
            </a:r>
          </a:p>
          <a:p>
            <a:pPr fontAlgn="t">
              <a:buNone/>
            </a:pPr>
            <a:endParaRPr lang="ru-RU" sz="1600" b="1" dirty="0" smtClean="0"/>
          </a:p>
          <a:p>
            <a:pPr fontAlgn="t"/>
            <a:r>
              <a:rPr lang="ru-RU" sz="1600" dirty="0" err="1" smtClean="0"/>
              <a:t>scissors</a:t>
            </a:r>
            <a:r>
              <a:rPr lang="ru-RU" sz="1600" dirty="0" smtClean="0"/>
              <a:t> — ножницы</a:t>
            </a:r>
          </a:p>
          <a:p>
            <a:pPr fontAlgn="t"/>
            <a:r>
              <a:rPr lang="ru-RU" sz="1600" dirty="0" err="1" smtClean="0"/>
              <a:t>trousers</a:t>
            </a:r>
            <a:r>
              <a:rPr lang="ru-RU" sz="1600" dirty="0" smtClean="0"/>
              <a:t> — брюки</a:t>
            </a:r>
          </a:p>
          <a:p>
            <a:pPr fontAlgn="t"/>
            <a:r>
              <a:rPr lang="ru-RU" sz="1600" dirty="0" err="1" smtClean="0"/>
              <a:t>spectacles</a:t>
            </a:r>
            <a:r>
              <a:rPr lang="ru-RU" sz="1600" dirty="0" smtClean="0"/>
              <a:t> — очки</a:t>
            </a:r>
          </a:p>
          <a:p>
            <a:pPr fontAlgn="t"/>
            <a:r>
              <a:rPr lang="ru-RU" sz="1600" dirty="0" err="1" smtClean="0"/>
              <a:t>scales</a:t>
            </a:r>
            <a:r>
              <a:rPr lang="ru-RU" sz="1600" dirty="0" smtClean="0"/>
              <a:t> — весы</a:t>
            </a:r>
          </a:p>
          <a:p>
            <a:pPr fontAlgn="t"/>
            <a:r>
              <a:rPr lang="ru-RU" sz="1600" dirty="0" err="1" smtClean="0"/>
              <a:t>tongs</a:t>
            </a:r>
            <a:r>
              <a:rPr lang="ru-RU" sz="1600" dirty="0" smtClean="0"/>
              <a:t> — щипцы</a:t>
            </a:r>
          </a:p>
          <a:p>
            <a:pPr fontAlgn="t"/>
            <a:r>
              <a:rPr lang="ru-RU" sz="1600" dirty="0" err="1" smtClean="0"/>
              <a:t>goods</a:t>
            </a:r>
            <a:r>
              <a:rPr lang="ru-RU" sz="1600" dirty="0" smtClean="0"/>
              <a:t> — товар, товары</a:t>
            </a:r>
          </a:p>
          <a:p>
            <a:pPr fontAlgn="t"/>
            <a:r>
              <a:rPr lang="ru-RU" sz="1600" dirty="0" err="1" smtClean="0"/>
              <a:t>clothes</a:t>
            </a:r>
            <a:r>
              <a:rPr lang="ru-RU" sz="1600" dirty="0" smtClean="0"/>
              <a:t> — одежда</a:t>
            </a:r>
          </a:p>
          <a:p>
            <a:pPr fontAlgn="t"/>
            <a:r>
              <a:rPr lang="ru-RU" sz="1600" dirty="0" err="1" smtClean="0"/>
              <a:t>stairs</a:t>
            </a:r>
            <a:r>
              <a:rPr lang="ru-RU" sz="1600" dirty="0" smtClean="0"/>
              <a:t> — лестница</a:t>
            </a:r>
          </a:p>
          <a:p>
            <a:pPr fontAlgn="t"/>
            <a:r>
              <a:rPr lang="ru-RU" sz="1600" dirty="0" err="1" smtClean="0"/>
              <a:t>arms</a:t>
            </a:r>
            <a:r>
              <a:rPr lang="ru-RU" sz="1600" dirty="0" smtClean="0"/>
              <a:t> — оружие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Demonstrative pronouns</a:t>
            </a:r>
            <a:endParaRPr lang="ru-RU" b="1" dirty="0"/>
          </a:p>
        </p:txBody>
      </p:sp>
      <p:pic>
        <p:nvPicPr>
          <p:cNvPr id="1027" name="Picture 3" descr="C:\Users\Анастасия\Documents\английский\11 класс\1c1de5_4939f872ed034f1fb16d82fe6d385354.jpg_srz_2272_1596_85_22_0.50_1.20_0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285860"/>
            <a:ext cx="7286676" cy="5118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145</Words>
  <Application>Microsoft Office PowerPoint</Application>
  <PresentationFormat>Экран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Plural</vt:lpstr>
      <vt:lpstr> Pronunciation </vt:lpstr>
      <vt:lpstr>Alternation</vt:lpstr>
      <vt:lpstr>Exceptions</vt:lpstr>
      <vt:lpstr>Exceptions</vt:lpstr>
      <vt:lpstr>Demonstrative pronouns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Plural</dc:title>
  <dc:creator>Анастасия</dc:creator>
  <cp:lastModifiedBy>Анастасия</cp:lastModifiedBy>
  <cp:revision>5</cp:revision>
  <dcterms:created xsi:type="dcterms:W3CDTF">2015-09-02T17:43:39Z</dcterms:created>
  <dcterms:modified xsi:type="dcterms:W3CDTF">2015-09-02T18:20:51Z</dcterms:modified>
</cp:coreProperties>
</file>